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1" r:id="rId2"/>
    <p:sldId id="264" r:id="rId3"/>
    <p:sldId id="263" r:id="rId4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3" d="100"/>
          <a:sy n="83" d="100"/>
        </p:scale>
        <p:origin x="658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B600-09B2-49C7-9C91-B81B306F1AE7}" type="datetimeFigureOut">
              <a:rPr lang="ru-RU" smtClean="0"/>
              <a:t>25.10.2021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7BAA8-9C52-4AFB-A6A6-E601E6CAC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000744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B600-09B2-49C7-9C91-B81B306F1AE7}" type="datetimeFigureOut">
              <a:rPr lang="ru-RU" smtClean="0"/>
              <a:t>25.10.2021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7BAA8-9C52-4AFB-A6A6-E601E6CAC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781715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B600-09B2-49C7-9C91-B81B306F1AE7}" type="datetimeFigureOut">
              <a:rPr lang="ru-RU" smtClean="0"/>
              <a:t>25.10.2021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7BAA8-9C52-4AFB-A6A6-E601E6CAC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268953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B600-09B2-49C7-9C91-B81B306F1AE7}" type="datetimeFigureOut">
              <a:rPr lang="ru-RU" smtClean="0"/>
              <a:t>25.10.2021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7BAA8-9C52-4AFB-A6A6-E601E6CAC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217802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B600-09B2-49C7-9C91-B81B306F1AE7}" type="datetimeFigureOut">
              <a:rPr lang="ru-RU" smtClean="0"/>
              <a:t>25.10.2021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7BAA8-9C52-4AFB-A6A6-E601E6CAC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421395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B600-09B2-49C7-9C91-B81B306F1AE7}" type="datetimeFigureOut">
              <a:rPr lang="ru-RU" smtClean="0"/>
              <a:t>25.10.2021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7BAA8-9C52-4AFB-A6A6-E601E6CAC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277883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B600-09B2-49C7-9C91-B81B306F1AE7}" type="datetimeFigureOut">
              <a:rPr lang="ru-RU" smtClean="0"/>
              <a:t>25.10.2021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7BAA8-9C52-4AFB-A6A6-E601E6CAC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52826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B600-09B2-49C7-9C91-B81B306F1AE7}" type="datetimeFigureOut">
              <a:rPr lang="ru-RU" smtClean="0"/>
              <a:t>25.10.2021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7BAA8-9C52-4AFB-A6A6-E601E6CAC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661681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B600-09B2-49C7-9C91-B81B306F1AE7}" type="datetimeFigureOut">
              <a:rPr lang="ru-RU" smtClean="0"/>
              <a:t>25.10.2021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7BAA8-9C52-4AFB-A6A6-E601E6CAC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78069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B600-09B2-49C7-9C91-B81B306F1AE7}" type="datetimeFigureOut">
              <a:rPr lang="ru-RU" smtClean="0"/>
              <a:t>25.10.2021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7BAA8-9C52-4AFB-A6A6-E601E6CAC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88178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F3B600-09B2-49C7-9C91-B81B306F1AE7}" type="datetimeFigureOut">
              <a:rPr lang="ru-RU" smtClean="0"/>
              <a:t>25.10.2021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7BAA8-9C52-4AFB-A6A6-E601E6CAC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19550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F3B600-09B2-49C7-9C91-B81B306F1AE7}" type="datetimeFigureOut">
              <a:rPr lang="ru-RU" smtClean="0"/>
              <a:t>25.10.2021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07BAA8-9C52-4AFB-A6A6-E601E6CACBB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625955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62709" y="849601"/>
            <a:ext cx="10515600" cy="1325563"/>
          </a:xfrm>
        </p:spPr>
        <p:txBody>
          <a:bodyPr>
            <a:noAutofit/>
          </a:bodyPr>
          <a:lstStyle/>
          <a:p>
            <a:pPr algn="ctr"/>
            <a:r>
              <a:rPr lang="ru-RU" sz="3600" b="1" dirty="0" smtClean="0"/>
              <a:t>МЕМОРАНДУМ ПО ИТОГАМ</a:t>
            </a:r>
            <a:br>
              <a:rPr lang="ru-RU" sz="3600" b="1" dirty="0" smtClean="0"/>
            </a:br>
            <a:r>
              <a:rPr lang="ru-RU" sz="3600" b="1" dirty="0" smtClean="0"/>
              <a:t>I ВСЕРОССИЙСКОГО ФОРУМА КЛАССНЫХ РУКОВОДИТЕЛЕЙ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121189"/>
            <a:ext cx="10515600" cy="4351338"/>
          </a:xfrm>
        </p:spPr>
        <p:txBody>
          <a:bodyPr/>
          <a:lstStyle/>
          <a:p>
            <a:pPr marL="0" indent="0">
              <a:buNone/>
            </a:pPr>
            <a:endParaRPr lang="ru-RU" dirty="0" smtClean="0"/>
          </a:p>
          <a:p>
            <a:pPr marL="0" indent="0">
              <a:buNone/>
            </a:pPr>
            <a:r>
              <a:rPr lang="ru-RU" dirty="0" smtClean="0"/>
              <a:t>Участники </a:t>
            </a:r>
            <a:r>
              <a:rPr lang="ru-RU" dirty="0"/>
              <a:t>Всероссийского форума классных руководителей, стремясь к развитию и совершенствованию общего образования в Российской Федерации, исходя из национальных воспитательных идеалов и понимая современные мировые вызовы и тенденции, пришли к </a:t>
            </a:r>
            <a:r>
              <a:rPr lang="ru-RU" dirty="0" smtClean="0"/>
              <a:t>взаимопониманию о </a:t>
            </a:r>
            <a:r>
              <a:rPr lang="ru-RU" dirty="0"/>
              <a:t>нижеследующем.</a:t>
            </a:r>
          </a:p>
          <a:p>
            <a:pPr marL="0" indent="0">
              <a:buNone/>
            </a:pPr>
            <a:endParaRPr lang="ru-RU" dirty="0"/>
          </a:p>
        </p:txBody>
      </p:sp>
      <p:pic>
        <p:nvPicPr>
          <p:cNvPr id="4" name="Рисунок 3"/>
          <p:cNvPicPr/>
          <p:nvPr/>
        </p:nvPicPr>
        <p:blipFill rotWithShape="1">
          <a:blip r:embed="rId2"/>
          <a:srcRect l="5727" t="16910" r="77398" b="73817"/>
          <a:stretch/>
        </p:blipFill>
        <p:spPr bwMode="auto">
          <a:xfrm>
            <a:off x="0" y="0"/>
            <a:ext cx="2807855" cy="849601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</p:spTree>
    <p:extLst>
      <p:ext uri="{BB962C8B-B14F-4D97-AF65-F5344CB8AC3E}">
        <p14:creationId xmlns:p14="http://schemas.microsoft.com/office/powerpoint/2010/main" val="25534236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98657"/>
          </a:xfrm>
        </p:spPr>
        <p:txBody>
          <a:bodyPr/>
          <a:lstStyle/>
          <a:p>
            <a:pPr algn="ctr"/>
            <a:r>
              <a:rPr lang="ru-RU" b="1" dirty="0" smtClean="0"/>
              <a:t>МЕМОРАНДУМ</a:t>
            </a: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163782"/>
            <a:ext cx="10515600" cy="5449454"/>
          </a:xfrm>
        </p:spPr>
        <p:txBody>
          <a:bodyPr>
            <a:normAutofit/>
          </a:bodyPr>
          <a:lstStyle/>
          <a:p>
            <a:pPr marL="0" lvl="0" indent="0">
              <a:buNone/>
            </a:pPr>
            <a:r>
              <a:rPr lang="ru-RU" b="1" dirty="0" smtClean="0"/>
              <a:t>1. Воспитание </a:t>
            </a:r>
            <a:r>
              <a:rPr lang="ru-RU" b="1" dirty="0"/>
              <a:t>личности – приоритетная задача государственной политики в Российской Федерации, которая реализуется всеми ведомствами и структурами</a:t>
            </a:r>
            <a:r>
              <a:rPr lang="ru-RU" b="1" dirty="0" smtClean="0"/>
              <a:t>.</a:t>
            </a:r>
            <a:endParaRPr lang="ru-RU" dirty="0"/>
          </a:p>
          <a:p>
            <a:pPr marL="0" lvl="0" indent="0">
              <a:buNone/>
            </a:pPr>
            <a:r>
              <a:rPr lang="ru-RU" b="1" dirty="0" smtClean="0"/>
              <a:t>2</a:t>
            </a:r>
            <a:r>
              <a:rPr lang="ru-RU" b="1" dirty="0" smtClean="0"/>
              <a:t>. Преемственность </a:t>
            </a:r>
            <a:r>
              <a:rPr lang="ru-RU" b="1" dirty="0"/>
              <a:t>отечественных педагогических традиций – основа воспитания.</a:t>
            </a:r>
            <a:endParaRPr lang="ru-RU" dirty="0"/>
          </a:p>
          <a:p>
            <a:pPr marL="0" lvl="0" indent="0">
              <a:buNone/>
            </a:pPr>
            <a:r>
              <a:rPr lang="ru-RU" b="1" dirty="0" smtClean="0"/>
              <a:t>3. Воспитание </a:t>
            </a:r>
            <a:r>
              <a:rPr lang="ru-RU" b="1" dirty="0"/>
              <a:t>в школе – дело всего педагогического коллектива.</a:t>
            </a:r>
            <a:endParaRPr lang="ru-RU" dirty="0"/>
          </a:p>
          <a:p>
            <a:pPr marL="0" lvl="0" indent="0">
              <a:buNone/>
            </a:pPr>
            <a:r>
              <a:rPr lang="ru-RU" b="1" dirty="0" smtClean="0"/>
              <a:t>4. Партнерское </a:t>
            </a:r>
            <a:r>
              <a:rPr lang="ru-RU" b="1" dirty="0"/>
              <a:t>взаимодействие классного руководителя</a:t>
            </a:r>
            <a:br>
              <a:rPr lang="ru-RU" b="1" dirty="0"/>
            </a:br>
            <a:r>
              <a:rPr lang="ru-RU" b="1" dirty="0"/>
              <a:t>с родителями – гарант целостности процесса воспитания ребенка. </a:t>
            </a:r>
            <a:endParaRPr lang="ru-RU" dirty="0"/>
          </a:p>
          <a:p>
            <a:pPr marL="0" lvl="0" indent="0">
              <a:buNone/>
            </a:pPr>
            <a:r>
              <a:rPr lang="ru-RU" b="1" dirty="0" smtClean="0"/>
              <a:t>5. Школа </a:t>
            </a:r>
            <a:r>
              <a:rPr lang="ru-RU" b="1" dirty="0"/>
              <a:t>– инклюзивное пространство для образования. </a:t>
            </a:r>
            <a:endParaRPr lang="ru-RU" b="1" dirty="0" smtClean="0"/>
          </a:p>
          <a:p>
            <a:pPr marL="0" indent="0">
              <a:buNone/>
            </a:pPr>
            <a:r>
              <a:rPr lang="ru-RU" b="1" dirty="0" smtClean="0"/>
              <a:t>6. </a:t>
            </a:r>
            <a:r>
              <a:rPr lang="ru-RU" b="1" dirty="0"/>
              <a:t>Сотрудничество советника директора по воспитанию и работе с детскими объединениями и классных руководителей – необходимое условие организации воспитательного процесса.</a:t>
            </a:r>
            <a:endParaRPr lang="ru-RU" dirty="0"/>
          </a:p>
          <a:p>
            <a:pPr marL="0" lvl="0" indent="0">
              <a:buNone/>
            </a:pPr>
            <a:endParaRPr lang="ru-RU" dirty="0"/>
          </a:p>
          <a:p>
            <a:endParaRPr lang="ru-RU" dirty="0"/>
          </a:p>
        </p:txBody>
      </p:sp>
      <p:pic>
        <p:nvPicPr>
          <p:cNvPr id="4" name="Рисунок 3"/>
          <p:cNvPicPr/>
          <p:nvPr/>
        </p:nvPicPr>
        <p:blipFill rotWithShape="1">
          <a:blip r:embed="rId2"/>
          <a:srcRect l="5727" t="16910" r="77398" b="73817"/>
          <a:stretch/>
        </p:blipFill>
        <p:spPr bwMode="auto">
          <a:xfrm>
            <a:off x="0" y="0"/>
            <a:ext cx="2807855" cy="849601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</p:spTree>
    <p:extLst>
      <p:ext uri="{BB962C8B-B14F-4D97-AF65-F5344CB8AC3E}">
        <p14:creationId xmlns:p14="http://schemas.microsoft.com/office/powerpoint/2010/main" val="17981747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98657"/>
          </a:xfrm>
        </p:spPr>
        <p:txBody>
          <a:bodyPr/>
          <a:lstStyle/>
          <a:p>
            <a:pPr algn="ctr"/>
            <a:r>
              <a:rPr lang="ru-RU" b="1" dirty="0" smtClean="0"/>
              <a:t>МЕМОРАНДУМ</a:t>
            </a: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163782"/>
            <a:ext cx="10515600" cy="5449454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ru-RU" b="1" dirty="0" smtClean="0"/>
              <a:t>7. Классный </a:t>
            </a:r>
            <a:r>
              <a:rPr lang="ru-RU" b="1" dirty="0"/>
              <a:t>час – актуальная форма общения классного руководителя и обучающихся</a:t>
            </a:r>
            <a:r>
              <a:rPr lang="ru-RU" b="1" dirty="0" smtClean="0"/>
              <a:t>.</a:t>
            </a:r>
          </a:p>
          <a:p>
            <a:pPr marL="0" lvl="0" indent="0">
              <a:buNone/>
            </a:pPr>
            <a:r>
              <a:rPr lang="ru-RU" b="1" dirty="0" smtClean="0"/>
              <a:t>8. </a:t>
            </a:r>
            <a:r>
              <a:rPr lang="ru-RU" b="1" dirty="0"/>
              <a:t>Внеурочная деятельность – мощный воспитательный резерв. </a:t>
            </a:r>
            <a:endParaRPr lang="ru-RU" dirty="0" smtClean="0"/>
          </a:p>
          <a:p>
            <a:pPr marL="0" indent="0">
              <a:buNone/>
            </a:pPr>
            <a:r>
              <a:rPr lang="ru-RU" b="1" dirty="0" smtClean="0"/>
              <a:t>9.</a:t>
            </a:r>
            <a:r>
              <a:rPr lang="ru-RU" dirty="0" smtClean="0"/>
              <a:t> </a:t>
            </a:r>
            <a:r>
              <a:rPr lang="ru-RU" b="1" dirty="0"/>
              <a:t>Содержательность и осознанность – ключевые факторы патриотического воспитания. </a:t>
            </a:r>
            <a:endParaRPr lang="ru-RU" b="1" dirty="0" smtClean="0"/>
          </a:p>
          <a:p>
            <a:pPr marL="0" lvl="0" indent="0">
              <a:buNone/>
            </a:pPr>
            <a:r>
              <a:rPr lang="ru-RU" b="1" dirty="0" smtClean="0"/>
              <a:t>10. Использование </a:t>
            </a:r>
            <a:r>
              <a:rPr lang="ru-RU" b="1" dirty="0"/>
              <a:t>современных инструментов профессионального самоопределения – залог экономического развития страны</a:t>
            </a:r>
            <a:r>
              <a:rPr lang="ru-RU" b="1" dirty="0" smtClean="0"/>
              <a:t>.</a:t>
            </a:r>
          </a:p>
          <a:p>
            <a:pPr marL="0" indent="0">
              <a:buNone/>
            </a:pPr>
            <a:r>
              <a:rPr lang="ru-RU" b="1" dirty="0" smtClean="0"/>
              <a:t>11. </a:t>
            </a:r>
            <a:r>
              <a:rPr lang="ru-RU" b="1" dirty="0"/>
              <a:t>Цифровая грамотность – обязательная компетенция современного педагога.</a:t>
            </a:r>
            <a:endParaRPr lang="ru-RU" dirty="0"/>
          </a:p>
          <a:p>
            <a:pPr marL="0" indent="0">
              <a:buNone/>
            </a:pPr>
            <a:r>
              <a:rPr lang="ru-RU" b="1" dirty="0" smtClean="0"/>
              <a:t>12. Безопасность </a:t>
            </a:r>
            <a:r>
              <a:rPr lang="ru-RU" b="1" dirty="0"/>
              <a:t>детей в мире образовательного Интернет-пространства – ответственность педагога. </a:t>
            </a:r>
            <a:endParaRPr lang="ru-RU" b="1" dirty="0" smtClean="0"/>
          </a:p>
          <a:p>
            <a:pPr marL="0" lvl="0" indent="0">
              <a:buNone/>
            </a:pPr>
            <a:r>
              <a:rPr lang="ru-RU" b="1" dirty="0" smtClean="0"/>
              <a:t>13. Доступное </a:t>
            </a:r>
            <a:r>
              <a:rPr lang="ru-RU" b="1" dirty="0"/>
              <a:t>непрерывное обучение учителей – востребованная область педагогического образования. </a:t>
            </a:r>
            <a:endParaRPr lang="ru-RU" dirty="0"/>
          </a:p>
          <a:p>
            <a:pPr marL="0" indent="0">
              <a:buNone/>
            </a:pPr>
            <a:endParaRPr lang="ru-RU" b="1" dirty="0" smtClean="0"/>
          </a:p>
          <a:p>
            <a:pPr marL="0" indent="0">
              <a:buNone/>
            </a:pPr>
            <a:endParaRPr lang="ru-RU" dirty="0"/>
          </a:p>
          <a:p>
            <a:pPr marL="0" lvl="0" indent="0">
              <a:buNone/>
            </a:pPr>
            <a:endParaRPr lang="ru-RU" dirty="0"/>
          </a:p>
          <a:p>
            <a:pPr marL="0" indent="0">
              <a:buNone/>
            </a:pPr>
            <a:endParaRPr lang="ru-RU" dirty="0"/>
          </a:p>
          <a:p>
            <a:pPr marL="0" lvl="0" indent="0">
              <a:buNone/>
            </a:pPr>
            <a:endParaRPr lang="ru-RU" dirty="0"/>
          </a:p>
          <a:p>
            <a:pPr marL="0" lvl="0" indent="0">
              <a:buNone/>
            </a:pPr>
            <a:endParaRPr lang="ru-RU" dirty="0"/>
          </a:p>
          <a:p>
            <a:endParaRPr lang="ru-RU" dirty="0"/>
          </a:p>
        </p:txBody>
      </p:sp>
      <p:pic>
        <p:nvPicPr>
          <p:cNvPr id="4" name="Рисунок 3"/>
          <p:cNvPicPr/>
          <p:nvPr/>
        </p:nvPicPr>
        <p:blipFill rotWithShape="1">
          <a:blip r:embed="rId2"/>
          <a:srcRect l="5727" t="16910" r="77398" b="73817"/>
          <a:stretch/>
        </p:blipFill>
        <p:spPr bwMode="auto">
          <a:xfrm>
            <a:off x="0" y="0"/>
            <a:ext cx="2807855" cy="849601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</p:spTree>
    <p:extLst>
      <p:ext uri="{BB962C8B-B14F-4D97-AF65-F5344CB8AC3E}">
        <p14:creationId xmlns:p14="http://schemas.microsoft.com/office/powerpoint/2010/main" val="38280834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Тема Office">
  <a:themeElements>
    <a:clrScheme name="Фиолетовый II">
      <a:dk1>
        <a:sysClr val="windowText" lastClr="000000"/>
      </a:dk1>
      <a:lt1>
        <a:sysClr val="window" lastClr="FFFFFF"/>
      </a:lt1>
      <a:dk2>
        <a:srgbClr val="632E62"/>
      </a:dk2>
      <a:lt2>
        <a:srgbClr val="EAE5EB"/>
      </a:lt2>
      <a:accent1>
        <a:srgbClr val="92278F"/>
      </a:accent1>
      <a:accent2>
        <a:srgbClr val="9B57D3"/>
      </a:accent2>
      <a:accent3>
        <a:srgbClr val="755DD9"/>
      </a:accent3>
      <a:accent4>
        <a:srgbClr val="665EB8"/>
      </a:accent4>
      <a:accent5>
        <a:srgbClr val="45A5ED"/>
      </a:accent5>
      <a:accent6>
        <a:srgbClr val="5982DB"/>
      </a:accent6>
      <a:hlink>
        <a:srgbClr val="0066FF"/>
      </a:hlink>
      <a:folHlink>
        <a:srgbClr val="666699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76</TotalTime>
  <Words>168</Words>
  <Application>Microsoft Office PowerPoint</Application>
  <PresentationFormat>Широкоэкранный</PresentationFormat>
  <Paragraphs>23</Paragraphs>
  <Slides>3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Тема Office</vt:lpstr>
      <vt:lpstr>МЕМОРАНДУМ ПО ИТОГАМ I ВСЕРОССИЙСКОГО ФОРУМА КЛАССНЫХ РУКОВОДИТЕЛЕЙ</vt:lpstr>
      <vt:lpstr>МЕМОРАНДУМ</vt:lpstr>
      <vt:lpstr>МЕМОРАНДУМ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Владислав Шепелев</dc:creator>
  <cp:lastModifiedBy>Владислав Шепелев</cp:lastModifiedBy>
  <cp:revision>9</cp:revision>
  <dcterms:created xsi:type="dcterms:W3CDTF">2021-10-17T11:40:40Z</dcterms:created>
  <dcterms:modified xsi:type="dcterms:W3CDTF">2021-10-25T06:30:44Z</dcterms:modified>
</cp:coreProperties>
</file>

<file path=docProps/thumbnail.jpeg>
</file>